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2"/>
  </p:notesMasterIdLst>
  <p:sldIdLst>
    <p:sldId id="256" r:id="rId2"/>
    <p:sldId id="316" r:id="rId3"/>
    <p:sldId id="258" r:id="rId4"/>
    <p:sldId id="317" r:id="rId5"/>
    <p:sldId id="318" r:id="rId6"/>
    <p:sldId id="319" r:id="rId7"/>
    <p:sldId id="314" r:id="rId8"/>
    <p:sldId id="320" r:id="rId9"/>
    <p:sldId id="311" r:id="rId10"/>
    <p:sldId id="264" r:id="rId11"/>
  </p:sldIdLst>
  <p:sldSz cx="9144000" cy="6858000" type="screen4x3"/>
  <p:notesSz cx="6794500" cy="9931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DDDDDD"/>
    <a:srgbClr val="F2F3F1"/>
    <a:srgbClr val="C9BD93"/>
    <a:srgbClr val="990000"/>
    <a:srgbClr val="666633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07" autoAdjust="0"/>
    <p:restoredTop sz="94625" autoAdjust="0"/>
  </p:normalViewPr>
  <p:slideViewPr>
    <p:cSldViewPr>
      <p:cViewPr varScale="1">
        <p:scale>
          <a:sx n="87" d="100"/>
          <a:sy n="87" d="100"/>
        </p:scale>
        <p:origin x="-1344" y="-84"/>
      </p:cViewPr>
      <p:guideLst>
        <p:guide orient="horz" pos="754"/>
        <p:guide pos="5647"/>
        <p:guide pos="9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4DBA5FDD-A8D2-4CAA-ADAF-3ADDE9971D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7103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9834BEB-9796-433E-8ABD-28B24595C73F}" type="slidenum">
              <a:rPr lang="ru-RU" altLang="ru-RU" smtClean="0"/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BDCEBC-328E-488A-8D00-8AB0F4C5D727}" type="slidenum">
              <a:rPr lang="ru-RU" altLang="ru-RU" smtClean="0"/>
              <a:pPr eaLnBrk="1" hangingPunct="1">
                <a:spcBef>
                  <a:spcPct val="0"/>
                </a:spcBef>
              </a:pPr>
              <a:t>10</a:t>
            </a:fld>
            <a:endParaRPr lang="ru-RU" alt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ED9213-CFD2-4D7A-8C6C-08FF016FD35F}" type="slidenum">
              <a:rPr lang="ru-RU" altLang="ru-RU" smtClean="0"/>
              <a:pPr eaLnBrk="1" hangingPunct="1">
                <a:spcBef>
                  <a:spcPct val="0"/>
                </a:spcBef>
              </a:pPr>
              <a:t>2</a:t>
            </a:fld>
            <a:endParaRPr lang="ru-RU" altLang="ru-RU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A46043-30F7-40B8-9DB7-D2744B68EB12}" type="slidenum">
              <a:rPr lang="ru-RU" altLang="ru-RU" smtClean="0"/>
              <a:pPr eaLnBrk="1" hangingPunct="1">
                <a:spcBef>
                  <a:spcPct val="0"/>
                </a:spcBef>
              </a:pPr>
              <a:t>3</a:t>
            </a:fld>
            <a:endParaRPr lang="ru-RU" altLang="ru-RU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A46043-30F7-40B8-9DB7-D2744B68EB12}" type="slidenum">
              <a:rPr lang="ru-RU" altLang="ru-RU" smtClean="0"/>
              <a:pPr eaLnBrk="1" hangingPunct="1">
                <a:spcBef>
                  <a:spcPct val="0"/>
                </a:spcBef>
              </a:pPr>
              <a:t>4</a:t>
            </a:fld>
            <a:endParaRPr lang="ru-RU" altLang="ru-RU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A46043-30F7-40B8-9DB7-D2744B68EB12}" type="slidenum">
              <a:rPr lang="ru-RU" altLang="ru-RU" smtClean="0"/>
              <a:pPr eaLnBrk="1" hangingPunct="1">
                <a:spcBef>
                  <a:spcPct val="0"/>
                </a:spcBef>
              </a:pPr>
              <a:t>5</a:t>
            </a:fld>
            <a:endParaRPr lang="ru-RU" altLang="ru-RU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A46043-30F7-40B8-9DB7-D2744B68EB12}" type="slidenum">
              <a:rPr lang="ru-RU" altLang="ru-RU" smtClean="0"/>
              <a:pPr eaLnBrk="1" hangingPunct="1">
                <a:spcBef>
                  <a:spcPct val="0"/>
                </a:spcBef>
              </a:pPr>
              <a:t>6</a:t>
            </a:fld>
            <a:endParaRPr lang="ru-RU" altLang="ru-RU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6C7E4B-F37D-4F23-955F-E99669A32251}" type="slidenum">
              <a:rPr lang="ru-RU" altLang="ru-RU" smtClean="0"/>
              <a:pPr eaLnBrk="1" hangingPunct="1">
                <a:spcBef>
                  <a:spcPct val="0"/>
                </a:spcBef>
              </a:pPr>
              <a:t>7</a:t>
            </a:fld>
            <a:endParaRPr lang="ru-RU" altLang="ru-RU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6C7E4B-F37D-4F23-955F-E99669A32251}" type="slidenum">
              <a:rPr lang="ru-RU" altLang="ru-RU" smtClean="0"/>
              <a:pPr eaLnBrk="1" hangingPunct="1">
                <a:spcBef>
                  <a:spcPct val="0"/>
                </a:spcBef>
              </a:pPr>
              <a:t>8</a:t>
            </a:fld>
            <a:endParaRPr lang="ru-RU" altLang="ru-RU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EF4672-F394-43B6-9C8A-6F113B9456C7}" type="slidenum">
              <a:rPr lang="ru-RU" altLang="ru-RU" smtClean="0"/>
              <a:pPr eaLnBrk="1" hangingPunct="1">
                <a:spcBef>
                  <a:spcPct val="0"/>
                </a:spcBef>
              </a:pPr>
              <a:t>9</a:t>
            </a:fld>
            <a:endParaRPr lang="ru-RU" alt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BAB09-366C-46A9-B1FF-E3A3318C0A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042269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FCE2B-1ACC-4A17-A8C4-7E27353736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021837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E06E4-76EB-44B8-A35D-D39F94A6CB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24029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39FA4-5099-4E4E-AD87-EB157D6FBE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578411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E72B5-98E4-4506-90C5-C3C9393D27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133476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8A517-6B7A-4FFE-B436-B3E3DDF372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688163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EBFA1-828D-4F5A-BCAE-91150C0939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132543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F92F6-E3A1-4395-941F-DD098D2FF1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00655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A2771-304B-4A44-8068-FC0C14DB67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337776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BB9C8-7CEB-4B42-841F-F8AF111BA5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568081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D36E4-B399-4A6E-9691-6CF59B16E1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807816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 b="-66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9AF90F63-CCC4-4721-8F2B-508130D0E2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re@unityre.r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nityre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0"/>
          <p:cNvSpPr txBox="1">
            <a:spLocks noChangeArrowheads="1"/>
          </p:cNvSpPr>
          <p:nvPr/>
        </p:nvSpPr>
        <p:spPr bwMode="auto">
          <a:xfrm>
            <a:off x="323528" y="1412875"/>
            <a:ext cx="856964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b="0" dirty="0">
                <a:solidFill>
                  <a:schemeClr val="bg2"/>
                </a:solidFill>
                <a:latin typeface="Calibri" pitchFamily="34" charset="0"/>
              </a:rPr>
              <a:t>Российский перестраховочный рынок: </a:t>
            </a:r>
            <a:endParaRPr lang="ru-RU" altLang="ru-RU" sz="2400" b="0" dirty="0" smtClean="0">
              <a:solidFill>
                <a:schemeClr val="bg2"/>
              </a:solidFill>
              <a:latin typeface="Calibri" pitchFamily="34" charset="0"/>
            </a:endParaRP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ru-RU" altLang="ru-RU" sz="2400" b="0" dirty="0" smtClean="0">
                <a:solidFill>
                  <a:schemeClr val="bg2"/>
                </a:solidFill>
                <a:latin typeface="Calibri" pitchFamily="34" charset="0"/>
              </a:rPr>
              <a:t>масштаб возможностей </a:t>
            </a:r>
            <a:endParaRPr lang="ru-RU" altLang="ru-RU" sz="2400" b="0" dirty="0">
              <a:solidFill>
                <a:schemeClr val="bg2"/>
              </a:solidFill>
              <a:latin typeface="Calibri" pitchFamily="34" charset="0"/>
            </a:endParaRPr>
          </a:p>
        </p:txBody>
      </p:sp>
      <p:grpSp>
        <p:nvGrpSpPr>
          <p:cNvPr id="2051" name="Group 18"/>
          <p:cNvGrpSpPr>
            <a:grpSpLocks/>
          </p:cNvGrpSpPr>
          <p:nvPr/>
        </p:nvGrpSpPr>
        <p:grpSpPr bwMode="auto">
          <a:xfrm>
            <a:off x="4714875" y="3068638"/>
            <a:ext cx="4429125" cy="3086100"/>
            <a:chOff x="2970" y="754"/>
            <a:chExt cx="2790" cy="1944"/>
          </a:xfrm>
        </p:grpSpPr>
        <p:pic>
          <p:nvPicPr>
            <p:cNvPr id="2054" name="Picture 14" descr="black_on_white_world_ma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" y="754"/>
              <a:ext cx="2790" cy="1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5" name="Oval 17"/>
            <p:cNvSpPr>
              <a:spLocks noChangeArrowheads="1"/>
            </p:cNvSpPr>
            <p:nvPr/>
          </p:nvSpPr>
          <p:spPr bwMode="auto">
            <a:xfrm>
              <a:off x="4604" y="1616"/>
              <a:ext cx="46" cy="46"/>
            </a:xfrm>
            <a:prstGeom prst="ellipse">
              <a:avLst/>
            </a:prstGeom>
            <a:solidFill>
              <a:srgbClr val="008000">
                <a:alpha val="6117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>
                <a:latin typeface="Verdana" pitchFamily="34" charset="0"/>
              </a:endParaRPr>
            </a:p>
          </p:txBody>
        </p:sp>
      </p:grp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107504" y="5181600"/>
            <a:ext cx="52384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ru-RU" altLang="ru-RU" sz="1400" b="0" dirty="0" smtClean="0">
                <a:solidFill>
                  <a:schemeClr val="accent3">
                    <a:lumMod val="50000"/>
                  </a:schemeClr>
                </a:solidFill>
              </a:rPr>
              <a:t>Игорь </a:t>
            </a:r>
            <a:r>
              <a:rPr lang="ru-RU" altLang="ru-RU" sz="1400" b="0" dirty="0" err="1" smtClean="0">
                <a:solidFill>
                  <a:schemeClr val="accent3">
                    <a:lumMod val="50000"/>
                  </a:schemeClr>
                </a:solidFill>
              </a:rPr>
              <a:t>Шеховцов</a:t>
            </a:r>
            <a:endParaRPr lang="ru-RU" altLang="ru-RU" sz="1400" b="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ru-RU" altLang="ru-RU" sz="1400" b="0" dirty="0" smtClean="0">
                <a:solidFill>
                  <a:schemeClr val="accent3">
                    <a:lumMod val="50000"/>
                  </a:schemeClr>
                </a:solidFill>
              </a:rPr>
              <a:t>Заместитель генерального директора</a:t>
            </a:r>
          </a:p>
          <a:p>
            <a:pPr>
              <a:spcBef>
                <a:spcPct val="50000"/>
              </a:spcBef>
              <a:defRPr/>
            </a:pPr>
            <a:r>
              <a:rPr lang="ru-RU" altLang="ru-RU" sz="1400" b="0" dirty="0" err="1" smtClean="0">
                <a:solidFill>
                  <a:schemeClr val="accent3">
                    <a:lumMod val="50000"/>
                  </a:schemeClr>
                </a:solidFill>
              </a:rPr>
              <a:t>Unity</a:t>
            </a:r>
            <a:r>
              <a:rPr lang="ru-RU" altLang="ru-RU" sz="1400" b="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altLang="ru-RU" sz="1400" b="0" dirty="0" err="1" smtClean="0">
                <a:solidFill>
                  <a:srgbClr val="00B050"/>
                </a:solidFill>
              </a:rPr>
              <a:t>Re</a:t>
            </a:r>
            <a:r>
              <a:rPr lang="ru-RU" altLang="ru-RU" sz="1400" b="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altLang="ru-RU" sz="1400" b="0" dirty="0" err="1" smtClean="0">
                <a:solidFill>
                  <a:schemeClr val="accent3">
                    <a:lumMod val="50000"/>
                  </a:schemeClr>
                </a:solidFill>
              </a:rPr>
              <a:t>Ltd</a:t>
            </a:r>
            <a:r>
              <a:rPr lang="ru-RU" altLang="ru-RU" sz="1400" b="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053" name="Text Box 58"/>
          <p:cNvSpPr txBox="1">
            <a:spLocks noChangeArrowheads="1"/>
          </p:cNvSpPr>
          <p:nvPr/>
        </p:nvSpPr>
        <p:spPr bwMode="auto">
          <a:xfrm>
            <a:off x="1655763" y="6553200"/>
            <a:ext cx="73802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000" b="0" dirty="0" smtClean="0">
                <a:solidFill>
                  <a:schemeClr val="accent3">
                    <a:lumMod val="95000"/>
                  </a:schemeClr>
                </a:solidFill>
              </a:rPr>
              <a:t>19</a:t>
            </a:r>
            <a:r>
              <a:rPr lang="ru-RU" altLang="ru-RU" sz="1000" b="0" dirty="0" smtClean="0">
                <a:solidFill>
                  <a:schemeClr val="accent3">
                    <a:lumMod val="95000"/>
                  </a:schemeClr>
                </a:solidFill>
              </a:rPr>
              <a:t>.09.2014     </a:t>
            </a:r>
            <a:r>
              <a:rPr lang="ru-RU" altLang="ru-RU" sz="1000" b="0" dirty="0">
                <a:solidFill>
                  <a:schemeClr val="accent3">
                    <a:lumMod val="95000"/>
                  </a:schemeClr>
                </a:solidFill>
              </a:rPr>
              <a:t>г. </a:t>
            </a:r>
            <a:r>
              <a:rPr lang="ru-RU" altLang="ru-RU" sz="1000" b="0" dirty="0" smtClean="0">
                <a:solidFill>
                  <a:schemeClr val="accent3">
                    <a:lumMod val="95000"/>
                  </a:schemeClr>
                </a:solidFill>
              </a:rPr>
              <a:t>Сочи, Страховой бизнес форум </a:t>
            </a:r>
            <a:r>
              <a:rPr lang="en-US" altLang="ru-RU" sz="1000" b="0" dirty="0" smtClean="0">
                <a:solidFill>
                  <a:schemeClr val="accent3">
                    <a:lumMod val="95000"/>
                  </a:schemeClr>
                </a:solidFill>
              </a:rPr>
              <a:t>“</a:t>
            </a:r>
            <a:r>
              <a:rPr lang="ru-RU" altLang="ru-RU" sz="1000" b="0" dirty="0" smtClean="0">
                <a:solidFill>
                  <a:schemeClr val="accent3">
                    <a:lumMod val="95000"/>
                  </a:schemeClr>
                </a:solidFill>
              </a:rPr>
              <a:t>Вызовы года 2014".</a:t>
            </a:r>
            <a:endParaRPr lang="ru-RU" altLang="ru-RU" sz="1000" b="0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0"/>
          <p:cNvSpPr txBox="1">
            <a:spLocks noChangeArrowheads="1"/>
          </p:cNvSpPr>
          <p:nvPr/>
        </p:nvSpPr>
        <p:spPr bwMode="auto">
          <a:xfrm>
            <a:off x="1476375" y="1557338"/>
            <a:ext cx="7343775" cy="456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>
              <a:solidFill>
                <a:srgbClr val="92D05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>
                <a:solidFill>
                  <a:srgbClr val="92D050"/>
                </a:solidFill>
                <a:latin typeface="Calibri" pitchFamily="34" charset="0"/>
              </a:rPr>
              <a:t>СПАСИБО ЗА ВНИМАНИЕ!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4D4D4D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4D4D4D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4D4D4D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4D4D4D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4D4D4D"/>
                </a:solidFill>
                <a:latin typeface="Calibri" pitchFamily="34" charset="0"/>
              </a:rPr>
              <a:t>ООО СПК «Юнити Ре»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000" b="0">
                <a:solidFill>
                  <a:schemeClr val="bg2"/>
                </a:solidFill>
                <a:latin typeface="Calibri" pitchFamily="34" charset="0"/>
              </a:rPr>
              <a:t>Тел.:  </a:t>
            </a:r>
            <a:r>
              <a:rPr lang="en-US" altLang="ru-RU" sz="2000" b="0">
                <a:solidFill>
                  <a:schemeClr val="bg2"/>
                </a:solidFill>
                <a:latin typeface="Calibri" pitchFamily="34" charset="0"/>
              </a:rPr>
              <a:t>	</a:t>
            </a:r>
            <a:r>
              <a:rPr lang="ru-RU" altLang="ru-RU" sz="2000" b="0">
                <a:solidFill>
                  <a:schemeClr val="bg2"/>
                </a:solidFill>
                <a:latin typeface="Calibri" pitchFamily="34" charset="0"/>
              </a:rPr>
              <a:t>+7 495 956 6589</a:t>
            </a:r>
            <a:br>
              <a:rPr lang="ru-RU" altLang="ru-RU" sz="2000" b="0">
                <a:solidFill>
                  <a:schemeClr val="bg2"/>
                </a:solidFill>
                <a:latin typeface="Calibri" pitchFamily="34" charset="0"/>
              </a:rPr>
            </a:br>
            <a:r>
              <a:rPr lang="ru-RU" altLang="ru-RU" sz="2000" b="0">
                <a:solidFill>
                  <a:schemeClr val="bg2"/>
                </a:solidFill>
                <a:latin typeface="Calibri" pitchFamily="34" charset="0"/>
              </a:rPr>
              <a:t>Факс: </a:t>
            </a:r>
            <a:r>
              <a:rPr lang="en-US" altLang="ru-RU" sz="2000" b="0">
                <a:solidFill>
                  <a:schemeClr val="bg2"/>
                </a:solidFill>
                <a:latin typeface="Calibri" pitchFamily="34" charset="0"/>
              </a:rPr>
              <a:t>	</a:t>
            </a:r>
            <a:r>
              <a:rPr lang="ru-RU" altLang="ru-RU" sz="2000" b="0">
                <a:solidFill>
                  <a:schemeClr val="bg2"/>
                </a:solidFill>
                <a:latin typeface="Calibri" pitchFamily="34" charset="0"/>
              </a:rPr>
              <a:t>+7 495 956 6598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000" b="0">
                <a:solidFill>
                  <a:schemeClr val="bg2"/>
                </a:solidFill>
                <a:latin typeface="Calibri" pitchFamily="34" charset="0"/>
              </a:rPr>
              <a:t>E-mail: 	</a:t>
            </a:r>
            <a:r>
              <a:rPr lang="en-US" altLang="ru-RU" sz="2000" b="0">
                <a:solidFill>
                  <a:schemeClr val="bg2"/>
                </a:solidFill>
                <a:latin typeface="Calibri" pitchFamily="34" charset="0"/>
                <a:hlinkClick r:id="rId3"/>
              </a:rPr>
              <a:t>re@unityre.ru</a:t>
            </a:r>
            <a:r>
              <a:rPr lang="en-US" altLang="ru-RU" sz="2000" b="0">
                <a:solidFill>
                  <a:schemeClr val="bg2"/>
                </a:solidFill>
                <a:latin typeface="Calibri" pitchFamily="34" charset="0"/>
              </a:rPr>
              <a:t> </a:t>
            </a:r>
            <a:endParaRPr lang="ru-RU" altLang="ru-RU" sz="2000" b="0">
              <a:solidFill>
                <a:schemeClr val="bg2"/>
              </a:solidFill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000" b="0">
                <a:solidFill>
                  <a:schemeClr val="bg2"/>
                </a:solidFill>
                <a:latin typeface="Calibri" pitchFamily="34" charset="0"/>
              </a:rPr>
              <a:t>Web: 	</a:t>
            </a:r>
            <a:r>
              <a:rPr lang="en-US" altLang="ru-RU" sz="2000" b="0">
                <a:solidFill>
                  <a:schemeClr val="bg2"/>
                </a:solidFill>
                <a:latin typeface="Calibri" pitchFamily="34" charset="0"/>
                <a:hlinkClick r:id="rId4"/>
              </a:rPr>
              <a:t>www.unityre.ru</a:t>
            </a:r>
            <a:endParaRPr lang="ru-RU" altLang="ru-RU" sz="2000" b="0">
              <a:solidFill>
                <a:schemeClr val="bg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79388" y="1196753"/>
            <a:ext cx="8856662" cy="5142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46800"/>
          <a:lstStyle>
            <a:lvl1pPr marL="177800" indent="-1778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Перестраховщик должен быть как можно выше </a:t>
            </a:r>
            <a:r>
              <a:rPr lang="ru-RU" sz="2000" b="0" dirty="0" err="1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рейтингованным</a:t>
            </a:r>
            <a:endParaRPr lang="ru-RU" sz="2000" b="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Ценообразование должно быть как</a:t>
            </a:r>
            <a:r>
              <a:rPr lang="en-US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можно более гибким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Предоставляемая емкость - как</a:t>
            </a:r>
            <a:r>
              <a:rPr lang="en-US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можно более крупной и широкой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Покрытие  максимально широкое; с автоматическим покрытием всевозможных</a:t>
            </a:r>
            <a:r>
              <a:rPr lang="en-US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объектных и рисковых расширений, включая, например, крайне популярные в последние годы ALOP, </a:t>
            </a:r>
            <a:r>
              <a:rPr lang="en-US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CBI</a:t>
            </a:r>
            <a:r>
              <a:rPr 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LEG/DE и прочие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Сверхоперативная реакция на</a:t>
            </a:r>
            <a:r>
              <a:rPr lang="en-US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запросы  котировки в течение нескольких часов,</a:t>
            </a:r>
            <a:r>
              <a:rPr lang="en-US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урегулирование убытков в течение нескольких дней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Скидки за пролонгацию договоров с</a:t>
            </a:r>
            <a:r>
              <a:rPr lang="en-US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условными ссылками на безубыточность</a:t>
            </a:r>
            <a:r>
              <a:rPr lang="en-US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до </a:t>
            </a:r>
            <a:r>
              <a:rPr lang="en-US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10</a:t>
            </a:r>
            <a:r>
              <a:rPr 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% ежегодно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sym typeface="Wingdings" pitchFamily="2" charset="2"/>
              </a:rPr>
              <a:t>Оплата приобретенного покрытия – максимально отсрочена во времени</a:t>
            </a:r>
          </a:p>
        </p:txBody>
      </p:sp>
      <p:sp>
        <p:nvSpPr>
          <p:cNvPr id="3075" name="Text Box 24"/>
          <p:cNvSpPr txBox="1">
            <a:spLocks noChangeArrowheads="1"/>
          </p:cNvSpPr>
          <p:nvPr/>
        </p:nvSpPr>
        <p:spPr bwMode="auto">
          <a:xfrm>
            <a:off x="1619250" y="660758"/>
            <a:ext cx="72818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ru-RU" altLang="ru-RU" sz="2000" dirty="0" smtClean="0">
                <a:solidFill>
                  <a:schemeClr val="bg2"/>
                </a:solidFill>
              </a:rPr>
              <a:t>Современные ожидания клиента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79388" y="1268413"/>
            <a:ext cx="8713787" cy="507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46800"/>
          <a:lstStyle>
            <a:lvl1pPr marL="177800" indent="-1778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  <a:defRPr/>
            </a:pPr>
            <a:endParaRPr lang="ru-RU" altLang="ru-RU" sz="2000" b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Основа портфеля</a:t>
            </a:r>
            <a:r>
              <a:rPr lang="en-US" alt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 </a:t>
            </a:r>
            <a:r>
              <a:rPr lang="ru-RU" alt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– близкий и понятный бизнес в рамках России и СНГ</a:t>
            </a:r>
            <a:endParaRPr lang="ru-RU" altLang="ru-RU" sz="2000" b="0" dirty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endParaRPr lang="ru-RU" altLang="ru-RU" sz="2000" b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Истинно зарубежный бизнес – в большей степени инструмент диверсификации, нежели прочная основа для развития</a:t>
            </a:r>
          </a:p>
          <a:p>
            <a:pPr marL="0" indent="0">
              <a:defRPr/>
            </a:pPr>
            <a:endParaRPr lang="ru-RU" altLang="ru-RU" sz="2000" b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Главные факторы, </a:t>
            </a:r>
            <a:r>
              <a:rPr lang="ru-RU" altLang="ru-RU" sz="2000" b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сдерживающие </a:t>
            </a:r>
            <a:r>
              <a:rPr lang="ru-RU" alt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развитие: рейтинговые ограничения и административные барьеры</a:t>
            </a:r>
          </a:p>
          <a:p>
            <a:pPr marL="0" indent="0">
              <a:defRPr/>
            </a:pPr>
            <a:endParaRPr lang="ru-RU" altLang="ru-RU" sz="2000" b="0" dirty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Уровень рейтинга финансовой устойчивости очерчивает тот сегмент, в границах которого компания может вести свою деятельность</a:t>
            </a:r>
          </a:p>
          <a:p>
            <a:pPr marL="0" indent="0">
              <a:defRPr/>
            </a:pPr>
            <a:endParaRPr lang="ru-RU" altLang="ru-RU" sz="2000" b="0" dirty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Ограничения регулятивного характера и прочие административные барьеры ведут к ещё большему сужению потенциальных рынков</a:t>
            </a:r>
            <a:endParaRPr lang="en-US" altLang="ru-RU" sz="2000" b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endParaRPr lang="en-US" altLang="ru-RU" sz="2000" b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endParaRPr lang="ru-RU" altLang="ru-RU" sz="2000" b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 marL="0" indent="0">
              <a:defRPr/>
            </a:pPr>
            <a:endParaRPr lang="ru-RU" altLang="ru-RU" b="0" dirty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</p:txBody>
      </p:sp>
      <p:sp>
        <p:nvSpPr>
          <p:cNvPr id="4099" name="Text Box 24"/>
          <p:cNvSpPr txBox="1">
            <a:spLocks noChangeArrowheads="1"/>
          </p:cNvSpPr>
          <p:nvPr/>
        </p:nvSpPr>
        <p:spPr bwMode="auto">
          <a:xfrm>
            <a:off x="3059113" y="549275"/>
            <a:ext cx="5842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ru-RU" altLang="ru-RU" sz="2000" dirty="0" smtClean="0">
                <a:solidFill>
                  <a:schemeClr val="bg2"/>
                </a:solidFill>
              </a:rPr>
              <a:t>География возможностей</a:t>
            </a:r>
            <a:endParaRPr lang="ru-RU" altLang="ru-RU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79388" y="1268413"/>
            <a:ext cx="8713787" cy="507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46800"/>
          <a:lstStyle>
            <a:lvl1pPr marL="177800" indent="-1778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  <a:defRPr/>
            </a:pPr>
            <a:endParaRPr lang="ru-RU" altLang="ru-RU" sz="2000" b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Усиление финансовых и технических возможностей российских перестраховщиков</a:t>
            </a:r>
          </a:p>
          <a:p>
            <a:pPr>
              <a:buFontTx/>
              <a:buChar char="•"/>
              <a:defRPr/>
            </a:pPr>
            <a:endParaRPr lang="ru-RU" altLang="ru-RU" sz="2000" b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Исторически сложившееся и географически предопределенное активное и тесное взаимодействие</a:t>
            </a:r>
          </a:p>
          <a:p>
            <a:pPr>
              <a:buFontTx/>
              <a:buChar char="•"/>
              <a:defRPr/>
            </a:pPr>
            <a:endParaRPr lang="ru-RU" altLang="ru-RU" sz="2000" b="0" dirty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Рост </a:t>
            </a:r>
            <a:r>
              <a:rPr lang="ru-RU" altLang="ru-RU" sz="2000" b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емкостей на СУ и расширение ретро-программ</a:t>
            </a:r>
          </a:p>
          <a:p>
            <a:pPr>
              <a:buFontTx/>
              <a:buChar char="•"/>
              <a:defRPr/>
            </a:pPr>
            <a:endParaRPr lang="ru-RU" altLang="ru-RU" sz="2000" b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Постоянный спрос на срочные котировки и профессиональную экспертизу</a:t>
            </a:r>
          </a:p>
          <a:p>
            <a:pPr>
              <a:buFontTx/>
              <a:buChar char="•"/>
              <a:defRPr/>
            </a:pPr>
            <a:endParaRPr lang="ru-RU" altLang="ru-RU" sz="2000" b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Отсутствие критических расхождений в подходах к оценке риска</a:t>
            </a:r>
          </a:p>
          <a:p>
            <a:pPr>
              <a:buFontTx/>
              <a:buChar char="•"/>
              <a:defRPr/>
            </a:pPr>
            <a:endParaRPr lang="ru-RU" altLang="ru-RU" sz="2000" b="0" dirty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Высокий уровень комфорта и удобства ведения бизнеса</a:t>
            </a:r>
          </a:p>
          <a:p>
            <a:pPr>
              <a:buFontTx/>
              <a:buChar char="•"/>
              <a:defRPr/>
            </a:pPr>
            <a:endParaRPr lang="ru-RU" altLang="ru-RU" sz="2000" b="0" dirty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Более гибкое ценообразование</a:t>
            </a:r>
          </a:p>
          <a:p>
            <a:pPr>
              <a:buFontTx/>
              <a:buChar char="•"/>
              <a:defRPr/>
            </a:pPr>
            <a:endParaRPr lang="ru-RU" altLang="ru-RU" b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</p:txBody>
      </p:sp>
      <p:sp>
        <p:nvSpPr>
          <p:cNvPr id="4099" name="Text Box 24"/>
          <p:cNvSpPr txBox="1">
            <a:spLocks noChangeArrowheads="1"/>
          </p:cNvSpPr>
          <p:nvPr/>
        </p:nvSpPr>
        <p:spPr bwMode="auto">
          <a:xfrm>
            <a:off x="3059113" y="549275"/>
            <a:ext cx="5842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ru-RU" altLang="ru-RU" sz="2000" dirty="0">
                <a:solidFill>
                  <a:schemeClr val="bg2"/>
                </a:solidFill>
              </a:rPr>
              <a:t>Предпосылки для сотрудничества в </a:t>
            </a:r>
            <a:r>
              <a:rPr lang="ru-RU" altLang="ru-RU" sz="2000" dirty="0" smtClean="0">
                <a:solidFill>
                  <a:schemeClr val="bg2"/>
                </a:solidFill>
              </a:rPr>
              <a:t>рамках СНГ</a:t>
            </a:r>
            <a:endParaRPr lang="ru-RU" altLang="ru-RU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080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79388" y="1268413"/>
            <a:ext cx="8713787" cy="507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46800"/>
          <a:lstStyle>
            <a:lvl1pPr marL="177800" indent="-1778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  <a:defRPr/>
            </a:pPr>
            <a:r>
              <a:rPr lang="ru-RU" altLang="ru-RU" sz="24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Постоянный спрос на альтернативную емкость</a:t>
            </a:r>
          </a:p>
          <a:p>
            <a:pPr>
              <a:buFontTx/>
              <a:buChar char="•"/>
              <a:defRPr/>
            </a:pPr>
            <a:endParaRPr lang="ru-RU" altLang="ru-RU" sz="2400" b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r>
              <a:rPr lang="ru-RU" altLang="ru-RU" sz="24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Продвинутый уровень развития средств коммуникации, фактически стирающий границы государств с точки зрения бизнеса</a:t>
            </a:r>
          </a:p>
          <a:p>
            <a:pPr>
              <a:buFontTx/>
              <a:buChar char="•"/>
              <a:defRPr/>
            </a:pPr>
            <a:endParaRPr lang="ru-RU" altLang="ru-RU" sz="2400" b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r>
              <a:rPr lang="ru-RU" altLang="ru-RU" sz="24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Высокая активность перестраховочных брокеров</a:t>
            </a:r>
          </a:p>
          <a:p>
            <a:pPr>
              <a:buFontTx/>
              <a:buChar char="•"/>
              <a:defRPr/>
            </a:pPr>
            <a:endParaRPr lang="ru-RU" altLang="ru-RU" sz="2400" b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r>
              <a:rPr lang="ru-RU" altLang="ru-RU" sz="24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Иной часовой пояс и соответственно дополнительные возможности для более оперативного размещения </a:t>
            </a:r>
          </a:p>
          <a:p>
            <a:pPr>
              <a:buFontTx/>
              <a:buChar char="•"/>
              <a:defRPr/>
            </a:pPr>
            <a:endParaRPr lang="ru-RU" altLang="ru-RU" sz="2400" b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r>
              <a:rPr lang="ru-RU" altLang="ru-RU" sz="24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Преимущественно положительный </a:t>
            </a:r>
            <a:r>
              <a:rPr lang="ru-RU" altLang="ru-RU" sz="24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опыт в отношении работы с альтернативным рынком</a:t>
            </a:r>
          </a:p>
        </p:txBody>
      </p:sp>
      <p:sp>
        <p:nvSpPr>
          <p:cNvPr id="4099" name="Text Box 24"/>
          <p:cNvSpPr txBox="1">
            <a:spLocks noChangeArrowheads="1"/>
          </p:cNvSpPr>
          <p:nvPr/>
        </p:nvSpPr>
        <p:spPr bwMode="auto">
          <a:xfrm>
            <a:off x="3059113" y="549275"/>
            <a:ext cx="5842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ru-RU" altLang="ru-RU" sz="2000" dirty="0">
                <a:solidFill>
                  <a:schemeClr val="bg2"/>
                </a:solidFill>
              </a:rPr>
              <a:t>Предпосылки </a:t>
            </a:r>
            <a:r>
              <a:rPr lang="ru-RU" altLang="ru-RU" sz="2000" dirty="0" smtClean="0">
                <a:solidFill>
                  <a:schemeClr val="bg2"/>
                </a:solidFill>
              </a:rPr>
              <a:t>для международного сотрудничества</a:t>
            </a:r>
            <a:endParaRPr lang="ru-RU" altLang="ru-RU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3292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79388" y="1268413"/>
            <a:ext cx="8713787" cy="507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46800"/>
          <a:lstStyle>
            <a:lvl1pPr marL="177800" indent="-1778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  <a:defRPr/>
            </a:pPr>
            <a:r>
              <a:rPr lang="ru-RU" altLang="ru-RU" sz="24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Достаточная капитализация</a:t>
            </a:r>
          </a:p>
          <a:p>
            <a:pPr>
              <a:buFontTx/>
              <a:buChar char="•"/>
              <a:defRPr/>
            </a:pPr>
            <a:endParaRPr lang="ru-RU" altLang="ru-RU" sz="2400" b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r>
              <a:rPr lang="ru-RU" altLang="ru-RU" sz="24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Рейтинг как минимум уровня </a:t>
            </a:r>
            <a:r>
              <a:rPr lang="en-US" altLang="ru-RU" sz="24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“BB-”</a:t>
            </a:r>
            <a:r>
              <a:rPr lang="ru-RU" altLang="ru-RU" sz="24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 по шкале </a:t>
            </a:r>
            <a:r>
              <a:rPr lang="en-US" altLang="ru-RU" sz="24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S&amp;P</a:t>
            </a:r>
            <a:endParaRPr lang="ru-RU" altLang="ru-RU" sz="2400" b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endParaRPr lang="ru-RU" altLang="ru-RU" sz="2400" b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r>
              <a:rPr lang="ru-RU" altLang="ru-RU" sz="24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Сотрудники с хорошим уровнем знания английского языка в каждом департаменте</a:t>
            </a:r>
          </a:p>
          <a:p>
            <a:pPr>
              <a:buFontTx/>
              <a:buChar char="•"/>
              <a:defRPr/>
            </a:pPr>
            <a:endParaRPr lang="ru-RU" altLang="ru-RU" sz="2400" b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r>
              <a:rPr lang="ru-RU" altLang="ru-RU" sz="24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Взвешенный </a:t>
            </a:r>
            <a:r>
              <a:rPr lang="ru-RU" altLang="ru-RU" sz="2400" b="0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андеррайтинг</a:t>
            </a:r>
            <a:r>
              <a:rPr lang="ru-RU" altLang="ru-RU" sz="24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 и сверхоперативное реагирование на запросы</a:t>
            </a:r>
          </a:p>
          <a:p>
            <a:pPr>
              <a:buFontTx/>
              <a:buChar char="•"/>
              <a:defRPr/>
            </a:pPr>
            <a:endParaRPr lang="ru-RU" altLang="ru-RU" sz="2400" b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r>
              <a:rPr lang="ru-RU" altLang="ru-RU" sz="24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Безоговорочное исполнение принятых на себя обязательств и </a:t>
            </a:r>
            <a:r>
              <a:rPr lang="ru-RU" altLang="ru-RU" sz="2400" b="0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надлежпащее</a:t>
            </a:r>
            <a:r>
              <a:rPr lang="ru-RU" altLang="ru-RU" sz="24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 урегулирование убытков</a:t>
            </a:r>
          </a:p>
          <a:p>
            <a:pPr>
              <a:buFontTx/>
              <a:buChar char="•"/>
              <a:defRPr/>
            </a:pPr>
            <a:endParaRPr lang="ru-RU" altLang="ru-RU" sz="2400" b="0" dirty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r>
              <a:rPr lang="ru-RU" altLang="ru-RU" sz="24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Активное присутствие на всех крупных региональных форумах.</a:t>
            </a:r>
            <a:endParaRPr lang="ru-RU" altLang="ru-RU" sz="2400" b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endParaRPr lang="ru-RU" altLang="ru-RU" sz="2400" b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endParaRPr lang="ru-RU" altLang="ru-RU" sz="2400" b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>
              <a:buFontTx/>
              <a:buChar char="•"/>
              <a:defRPr/>
            </a:pPr>
            <a:endParaRPr lang="ru-RU" altLang="ru-RU" sz="2400" b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sym typeface="Wingdings" pitchFamily="2" charset="2"/>
            </a:endParaRPr>
          </a:p>
        </p:txBody>
      </p:sp>
      <p:sp>
        <p:nvSpPr>
          <p:cNvPr id="4099" name="Text Box 24"/>
          <p:cNvSpPr txBox="1">
            <a:spLocks noChangeArrowheads="1"/>
          </p:cNvSpPr>
          <p:nvPr/>
        </p:nvSpPr>
        <p:spPr bwMode="auto">
          <a:xfrm>
            <a:off x="3059113" y="549275"/>
            <a:ext cx="5842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ru-RU" altLang="ru-RU" sz="2000" dirty="0" smtClean="0">
                <a:solidFill>
                  <a:schemeClr val="bg2"/>
                </a:solidFill>
              </a:rPr>
              <a:t>Стартовый минимум</a:t>
            </a:r>
          </a:p>
        </p:txBody>
      </p:sp>
    </p:spTree>
    <p:extLst>
      <p:ext uri="{BB962C8B-B14F-4D97-AF65-F5344CB8AC3E}">
        <p14:creationId xmlns:p14="http://schemas.microsoft.com/office/powerpoint/2010/main" val="9083292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"/>
          <p:cNvSpPr txBox="1">
            <a:spLocks noChangeArrowheads="1"/>
          </p:cNvSpPr>
          <p:nvPr/>
        </p:nvSpPr>
        <p:spPr bwMode="auto">
          <a:xfrm>
            <a:off x="179388" y="1268413"/>
            <a:ext cx="8713787" cy="507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46800"/>
          <a:lstStyle>
            <a:lvl1pPr marL="177800" indent="-1778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defRPr/>
            </a:pPr>
            <a:r>
              <a:rPr lang="ru-RU" altLang="ru-RU" sz="2000" dirty="0" smtClean="0">
                <a:solidFill>
                  <a:schemeClr val="bg2"/>
                </a:solidFill>
                <a:sym typeface="Wingdings" pitchFamily="2" charset="2"/>
              </a:rPr>
              <a:t>Плюсы:</a:t>
            </a:r>
            <a:endParaRPr lang="ru-RU" altLang="ru-RU" sz="2000" b="0" dirty="0" smtClean="0">
              <a:solidFill>
                <a:schemeClr val="bg2"/>
              </a:solidFill>
              <a:sym typeface="Wingdings" pitchFamily="2" charset="2"/>
            </a:endParaRPr>
          </a:p>
          <a:p>
            <a:pPr eaLnBrk="1" hangingPunct="1"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bg2"/>
                </a:solidFill>
                <a:sym typeface="Wingdings" pitchFamily="2" charset="2"/>
              </a:rPr>
              <a:t>Высокие рейтинги, отличное финансовое положение компаний</a:t>
            </a:r>
          </a:p>
          <a:p>
            <a:pPr eaLnBrk="1" hangingPunct="1"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bg2"/>
                </a:solidFill>
                <a:sym typeface="Wingdings" pitchFamily="2" charset="2"/>
              </a:rPr>
              <a:t>Превосходство в опыте, особенно в области предоставления катастрофического покрытия</a:t>
            </a:r>
          </a:p>
          <a:p>
            <a:pPr eaLnBrk="1" hangingPunct="1"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bg2"/>
                </a:solidFill>
                <a:sym typeface="Wingdings" pitchFamily="2" charset="2"/>
              </a:rPr>
              <a:t>Гигантские факультативные емкости, а также широкая номенклатура предоставляемых видов покрытия</a:t>
            </a:r>
          </a:p>
          <a:p>
            <a:pPr eaLnBrk="1" hangingPunct="1"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bg2"/>
                </a:solidFill>
                <a:sym typeface="Wingdings" pitchFamily="2" charset="2"/>
              </a:rPr>
              <a:t>Источник больших облигаторных емкостей</a:t>
            </a:r>
          </a:p>
          <a:p>
            <a:pPr eaLnBrk="1" hangingPunct="1">
              <a:buFontTx/>
              <a:buChar char="•"/>
              <a:defRPr/>
            </a:pPr>
            <a:endParaRPr lang="ru-RU" altLang="ru-RU" sz="2000" b="0" dirty="0" smtClean="0">
              <a:solidFill>
                <a:schemeClr val="bg2"/>
              </a:solidFill>
              <a:sym typeface="Wingdings" pitchFamily="2" charset="2"/>
            </a:endParaRPr>
          </a:p>
          <a:p>
            <a:pPr marL="0" indent="0" eaLnBrk="1" hangingPunct="1">
              <a:defRPr/>
            </a:pPr>
            <a:r>
              <a:rPr lang="ru-RU" altLang="ru-RU" sz="2000" dirty="0" smtClean="0">
                <a:solidFill>
                  <a:schemeClr val="bg2"/>
                </a:solidFill>
                <a:sym typeface="Wingdings" pitchFamily="2" charset="2"/>
              </a:rPr>
              <a:t>Минусы:</a:t>
            </a:r>
          </a:p>
          <a:p>
            <a:pPr eaLnBrk="1" hangingPunct="1"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bg2"/>
                </a:solidFill>
                <a:sym typeface="Wingdings" pitchFamily="2" charset="2"/>
              </a:rPr>
              <a:t>Сравнительно более высокая стоимость </a:t>
            </a:r>
            <a:r>
              <a:rPr lang="ru-RU" altLang="ru-RU" sz="2000" b="0" dirty="0" smtClean="0">
                <a:solidFill>
                  <a:schemeClr val="bg2"/>
                </a:solidFill>
                <a:sym typeface="Wingdings" pitchFamily="2" charset="2"/>
              </a:rPr>
              <a:t>покрытия</a:t>
            </a:r>
          </a:p>
          <a:p>
            <a:pPr eaLnBrk="1" hangingPunct="1"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bg2"/>
                </a:solidFill>
                <a:sym typeface="Wingdings" pitchFamily="2" charset="2"/>
              </a:rPr>
              <a:t>Умеренная </a:t>
            </a:r>
            <a:r>
              <a:rPr lang="ru-RU" altLang="ru-RU" sz="2000" b="0" dirty="0" smtClean="0">
                <a:solidFill>
                  <a:schemeClr val="bg2"/>
                </a:solidFill>
                <a:sym typeface="Wingdings" pitchFamily="2" charset="2"/>
              </a:rPr>
              <a:t>мотивация в отношении небольших рисков, требования минимальной </a:t>
            </a:r>
            <a:r>
              <a:rPr lang="ru-RU" altLang="ru-RU" sz="2000" b="0" dirty="0" smtClean="0">
                <a:solidFill>
                  <a:schemeClr val="bg2"/>
                </a:solidFill>
                <a:sym typeface="Wingdings" pitchFamily="2" charset="2"/>
              </a:rPr>
              <a:t>премии с договора как базис для отказа в котировке\рассмотрении</a:t>
            </a:r>
          </a:p>
          <a:p>
            <a:pPr eaLnBrk="1" hangingPunct="1"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bg2"/>
                </a:solidFill>
                <a:sym typeface="Wingdings" pitchFamily="2" charset="2"/>
              </a:rPr>
              <a:t>Отсутствие должной гибкости и, зачастую, трудно выполнимые требования в части предоставления информации</a:t>
            </a:r>
          </a:p>
          <a:p>
            <a:pPr eaLnBrk="1" hangingPunct="1"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bg2"/>
                </a:solidFill>
                <a:sym typeface="Wingdings" pitchFamily="2" charset="2"/>
              </a:rPr>
              <a:t>Различные подходы к оценке риска</a:t>
            </a:r>
          </a:p>
        </p:txBody>
      </p:sp>
      <p:sp>
        <p:nvSpPr>
          <p:cNvPr id="5123" name="Text Box 24"/>
          <p:cNvSpPr txBox="1">
            <a:spLocks noChangeArrowheads="1"/>
          </p:cNvSpPr>
          <p:nvPr/>
        </p:nvSpPr>
        <p:spPr bwMode="auto">
          <a:xfrm>
            <a:off x="3635375" y="549275"/>
            <a:ext cx="52657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ru-RU" altLang="ru-RU" sz="2000" dirty="0">
                <a:solidFill>
                  <a:schemeClr val="bg2"/>
                </a:solidFill>
              </a:rPr>
              <a:t>Характеристики западного размещения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"/>
          <p:cNvSpPr txBox="1">
            <a:spLocks noChangeArrowheads="1"/>
          </p:cNvSpPr>
          <p:nvPr/>
        </p:nvSpPr>
        <p:spPr bwMode="auto">
          <a:xfrm>
            <a:off x="179388" y="1268413"/>
            <a:ext cx="8713787" cy="507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46800"/>
          <a:lstStyle>
            <a:lvl1pPr marL="177800" indent="-1778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defRPr/>
            </a:pPr>
            <a:endParaRPr lang="ru-RU" altLang="ru-RU" sz="2000" dirty="0" smtClean="0">
              <a:solidFill>
                <a:schemeClr val="bg2"/>
              </a:solidFill>
              <a:sym typeface="Wingdings" pitchFamily="2" charset="2"/>
            </a:endParaRPr>
          </a:p>
          <a:p>
            <a:pPr marL="0" indent="0" eaLnBrk="1" hangingPunct="1">
              <a:defRPr/>
            </a:pPr>
            <a:r>
              <a:rPr lang="ru-RU" altLang="ru-RU" sz="2000" dirty="0" smtClean="0">
                <a:solidFill>
                  <a:schemeClr val="bg2"/>
                </a:solidFill>
                <a:sym typeface="Wingdings" pitchFamily="2" charset="2"/>
              </a:rPr>
              <a:t>Плюсы:</a:t>
            </a:r>
            <a:endParaRPr lang="ru-RU" altLang="ru-RU" sz="2000" b="0" dirty="0" smtClean="0">
              <a:solidFill>
                <a:schemeClr val="bg2"/>
              </a:solidFill>
              <a:sym typeface="Wingdings" pitchFamily="2" charset="2"/>
            </a:endParaRPr>
          </a:p>
          <a:p>
            <a:pPr eaLnBrk="1" hangingPunct="1"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bg2"/>
                </a:solidFill>
                <a:sym typeface="Wingdings" pitchFamily="2" charset="2"/>
              </a:rPr>
              <a:t>Высокий уровень </a:t>
            </a:r>
            <a:r>
              <a:rPr lang="ru-RU" altLang="ru-RU" sz="2000" b="0" dirty="0" smtClean="0">
                <a:solidFill>
                  <a:schemeClr val="bg2"/>
                </a:solidFill>
                <a:sym typeface="Wingdings" pitchFamily="2" charset="2"/>
              </a:rPr>
              <a:t>локальной экспертизы, полная погруженность в рыночные реалии</a:t>
            </a:r>
          </a:p>
          <a:p>
            <a:pPr eaLnBrk="1" hangingPunct="1"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bg2"/>
                </a:solidFill>
                <a:sym typeface="Wingdings" pitchFamily="2" charset="2"/>
              </a:rPr>
              <a:t>Высокая степень мотивации</a:t>
            </a:r>
          </a:p>
          <a:p>
            <a:pPr eaLnBrk="1" hangingPunct="1"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bg2"/>
                </a:solidFill>
                <a:sym typeface="Wingdings" pitchFamily="2" charset="2"/>
              </a:rPr>
              <a:t>Очень крупные факультативные емкости с качественным секьюрити</a:t>
            </a:r>
          </a:p>
          <a:p>
            <a:pPr eaLnBrk="1" hangingPunct="1"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bg2"/>
                </a:solidFill>
                <a:sym typeface="Wingdings" pitchFamily="2" charset="2"/>
              </a:rPr>
              <a:t>Источник оперативных котировок, достаточно гибких условий</a:t>
            </a:r>
          </a:p>
          <a:p>
            <a:pPr eaLnBrk="1" hangingPunct="1">
              <a:buFontTx/>
              <a:buChar char="•"/>
              <a:defRPr/>
            </a:pPr>
            <a:endParaRPr lang="ru-RU" altLang="ru-RU" sz="2000" b="0" dirty="0" smtClean="0">
              <a:solidFill>
                <a:schemeClr val="bg2"/>
              </a:solidFill>
              <a:sym typeface="Wingdings" pitchFamily="2" charset="2"/>
            </a:endParaRPr>
          </a:p>
          <a:p>
            <a:pPr marL="0" indent="0" eaLnBrk="1" hangingPunct="1">
              <a:defRPr/>
            </a:pPr>
            <a:r>
              <a:rPr lang="ru-RU" altLang="ru-RU" sz="2000" dirty="0" smtClean="0">
                <a:solidFill>
                  <a:schemeClr val="bg2"/>
                </a:solidFill>
                <a:sym typeface="Wingdings" pitchFamily="2" charset="2"/>
              </a:rPr>
              <a:t>Минусы:</a:t>
            </a:r>
          </a:p>
          <a:p>
            <a:pPr eaLnBrk="1" hangingPunct="1"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bg2"/>
                </a:solidFill>
                <a:sym typeface="Wingdings" pitchFamily="2" charset="2"/>
              </a:rPr>
              <a:t>Умеренные рейтинги, недостаточная капитализация средних игроков</a:t>
            </a:r>
          </a:p>
          <a:p>
            <a:pPr eaLnBrk="1" hangingPunct="1"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bg2"/>
                </a:solidFill>
                <a:sym typeface="Wingdings" pitchFamily="2" charset="2"/>
              </a:rPr>
              <a:t>Огромный разрыв между нетто и брутто емкостями</a:t>
            </a:r>
          </a:p>
          <a:p>
            <a:pPr eaLnBrk="1" hangingPunct="1"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bg2"/>
                </a:solidFill>
                <a:sym typeface="Wingdings" pitchFamily="2" charset="2"/>
              </a:rPr>
              <a:t>Неразвитость многих линий бизнеса, отсюда невозможность предоставления комплексного решения нужд клиентов по части покрытия</a:t>
            </a:r>
          </a:p>
          <a:p>
            <a:pPr eaLnBrk="1" hangingPunct="1">
              <a:buFontTx/>
              <a:buChar char="•"/>
              <a:defRPr/>
            </a:pPr>
            <a:r>
              <a:rPr lang="ru-RU" altLang="ru-RU" sz="2000" b="0" dirty="0" smtClean="0">
                <a:solidFill>
                  <a:schemeClr val="bg2"/>
                </a:solidFill>
                <a:sym typeface="Wingdings" pitchFamily="2" charset="2"/>
              </a:rPr>
              <a:t>Зависимость от западных перестраховщиков</a:t>
            </a:r>
          </a:p>
          <a:p>
            <a:pPr eaLnBrk="1" hangingPunct="1">
              <a:buFontTx/>
              <a:buChar char="•"/>
              <a:defRPr/>
            </a:pPr>
            <a:endParaRPr lang="ru-RU" altLang="ru-RU" sz="2000" b="0" dirty="0" smtClean="0">
              <a:solidFill>
                <a:schemeClr val="bg2"/>
              </a:solidFill>
              <a:sym typeface="Wingdings" pitchFamily="2" charset="2"/>
            </a:endParaRPr>
          </a:p>
          <a:p>
            <a:pPr eaLnBrk="1" hangingPunct="1">
              <a:buFontTx/>
              <a:buChar char="•"/>
              <a:defRPr/>
            </a:pPr>
            <a:endParaRPr lang="ru-RU" altLang="ru-RU" sz="2000" b="0" dirty="0" smtClean="0">
              <a:solidFill>
                <a:schemeClr val="bg2"/>
              </a:solidFill>
              <a:sym typeface="Wingdings" pitchFamily="2" charset="2"/>
            </a:endParaRPr>
          </a:p>
        </p:txBody>
      </p:sp>
      <p:sp>
        <p:nvSpPr>
          <p:cNvPr id="5123" name="Text Box 24"/>
          <p:cNvSpPr txBox="1">
            <a:spLocks noChangeArrowheads="1"/>
          </p:cNvSpPr>
          <p:nvPr/>
        </p:nvSpPr>
        <p:spPr bwMode="auto">
          <a:xfrm>
            <a:off x="3635375" y="549275"/>
            <a:ext cx="52657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ru-RU" altLang="ru-RU" sz="2000" dirty="0">
                <a:solidFill>
                  <a:schemeClr val="bg2"/>
                </a:solidFill>
              </a:rPr>
              <a:t>Характеристики </a:t>
            </a:r>
            <a:r>
              <a:rPr lang="ru-RU" altLang="ru-RU" sz="2000" dirty="0" smtClean="0">
                <a:solidFill>
                  <a:schemeClr val="bg2"/>
                </a:solidFill>
              </a:rPr>
              <a:t>российского размещения для бизнеса из СНГ</a:t>
            </a:r>
            <a:endParaRPr lang="ru-RU" altLang="ru-RU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79387" y="1412776"/>
            <a:ext cx="8713787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z="2000" b="0" dirty="0" smtClean="0">
                <a:solidFill>
                  <a:schemeClr val="bg2"/>
                </a:solidFill>
                <a:latin typeface="Calibri" pitchFamily="34" charset="0"/>
                <a:sym typeface="Wingdings" pitchFamily="2" charset="2"/>
              </a:rPr>
              <a:t>Степень </a:t>
            </a:r>
            <a:r>
              <a:rPr lang="ru-RU" altLang="ru-RU" sz="2000" b="0" dirty="0">
                <a:solidFill>
                  <a:schemeClr val="bg2"/>
                </a:solidFill>
                <a:latin typeface="Calibri" pitchFamily="34" charset="0"/>
                <a:sym typeface="Wingdings" pitchFamily="2" charset="2"/>
              </a:rPr>
              <a:t>вероятности исполнения </a:t>
            </a:r>
            <a:r>
              <a:rPr lang="ru-RU" altLang="ru-RU" sz="2000" b="0" dirty="0" smtClean="0">
                <a:solidFill>
                  <a:schemeClr val="bg2"/>
                </a:solidFill>
                <a:latin typeface="Calibri" pitchFamily="34" charset="0"/>
                <a:sym typeface="Wingdings" pitchFamily="2" charset="2"/>
              </a:rPr>
              <a:t>компанией своих обязательств </a:t>
            </a:r>
            <a:r>
              <a:rPr lang="ru-RU" altLang="ru-RU" sz="2000" b="0" dirty="0">
                <a:solidFill>
                  <a:schemeClr val="bg2"/>
                </a:solidFill>
                <a:latin typeface="Calibri" pitchFamily="34" charset="0"/>
                <a:sym typeface="Wingdings" pitchFamily="2" charset="2"/>
              </a:rPr>
              <a:t>находится в пропорциональной зависимости от размера </a:t>
            </a:r>
            <a:r>
              <a:rPr lang="ru-RU" altLang="ru-RU" sz="2000" b="0" dirty="0" smtClean="0">
                <a:solidFill>
                  <a:schemeClr val="bg2"/>
                </a:solidFill>
                <a:latin typeface="Calibri" pitchFamily="34" charset="0"/>
                <a:sym typeface="Wingdings" pitchFamily="2" charset="2"/>
              </a:rPr>
              <a:t>подписываемых долей нетто</a:t>
            </a:r>
            <a:endParaRPr lang="ru-RU" altLang="ru-RU" sz="2000" b="0" dirty="0" smtClean="0">
              <a:solidFill>
                <a:schemeClr val="bg2"/>
              </a:solidFill>
              <a:latin typeface="Calibri" pitchFamily="34" charset="0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</a:pPr>
            <a:endParaRPr lang="ru-RU" altLang="ru-RU" sz="2000" b="0" dirty="0" smtClean="0">
              <a:solidFill>
                <a:schemeClr val="bg2"/>
              </a:solidFill>
              <a:latin typeface="Calibri" pitchFamily="34" charset="0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</a:pPr>
            <a:r>
              <a:rPr lang="ru-RU" altLang="ru-RU" sz="2000" b="0" dirty="0" smtClean="0">
                <a:solidFill>
                  <a:schemeClr val="bg2"/>
                </a:solidFill>
                <a:latin typeface="Calibri" pitchFamily="34" charset="0"/>
                <a:sym typeface="Wingdings" pitchFamily="2" charset="2"/>
              </a:rPr>
              <a:t>Наличие </a:t>
            </a:r>
            <a:r>
              <a:rPr lang="ru-RU" altLang="ru-RU" sz="2000" b="0" dirty="0" err="1" smtClean="0">
                <a:solidFill>
                  <a:schemeClr val="bg2"/>
                </a:solidFill>
                <a:latin typeface="Calibri" pitchFamily="34" charset="0"/>
                <a:sym typeface="Wingdings" pitchFamily="2" charset="2"/>
              </a:rPr>
              <a:t>высокорейтингованных</a:t>
            </a:r>
            <a:r>
              <a:rPr lang="ru-RU" altLang="ru-RU" sz="2000" b="0" dirty="0" smtClean="0">
                <a:solidFill>
                  <a:schemeClr val="bg2"/>
                </a:solidFill>
                <a:latin typeface="Calibri" pitchFamily="34" charset="0"/>
                <a:sym typeface="Wingdings" pitchFamily="2" charset="2"/>
              </a:rPr>
              <a:t> непропорциональных ёмкостей, сводит риск невыполнения обязательств лишь к размеру СУ российского </a:t>
            </a:r>
            <a:r>
              <a:rPr lang="ru-RU" altLang="ru-RU" sz="2000" b="0" dirty="0" smtClean="0">
                <a:solidFill>
                  <a:schemeClr val="bg2"/>
                </a:solidFill>
                <a:latin typeface="Calibri" pitchFamily="34" charset="0"/>
                <a:sym typeface="Wingdings" pitchFamily="2" charset="2"/>
              </a:rPr>
              <a:t>перестраховщика</a:t>
            </a:r>
          </a:p>
          <a:p>
            <a:pPr eaLnBrk="1" hangingPunct="1">
              <a:spcBef>
                <a:spcPct val="0"/>
              </a:spcBef>
            </a:pPr>
            <a:endParaRPr lang="ru-RU" altLang="ru-RU" sz="2000" b="0" dirty="0">
              <a:solidFill>
                <a:schemeClr val="bg2"/>
              </a:solidFill>
              <a:latin typeface="Calibri" pitchFamily="34" charset="0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</a:pPr>
            <a:r>
              <a:rPr lang="ru-RU" altLang="ru-RU" sz="2000" b="0" dirty="0" smtClean="0">
                <a:solidFill>
                  <a:schemeClr val="bg2"/>
                </a:solidFill>
                <a:latin typeface="Calibri" pitchFamily="34" charset="0"/>
                <a:sym typeface="Wingdings" pitchFamily="2" charset="2"/>
              </a:rPr>
              <a:t>Необходим недискриминационный подход к национальным перестраховщикам, базирующийся на объективных экономических показателях</a:t>
            </a:r>
          </a:p>
          <a:p>
            <a:pPr eaLnBrk="1" hangingPunct="1">
              <a:spcBef>
                <a:spcPct val="0"/>
              </a:spcBef>
            </a:pPr>
            <a:endParaRPr lang="ru-RU" altLang="ru-RU" sz="2000" b="0" dirty="0">
              <a:solidFill>
                <a:schemeClr val="bg2"/>
              </a:solidFill>
              <a:latin typeface="Calibri" pitchFamily="34" charset="0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</a:pPr>
            <a:r>
              <a:rPr lang="ru-RU" altLang="ru-RU" sz="2000" b="0" dirty="0" smtClean="0">
                <a:solidFill>
                  <a:schemeClr val="bg2"/>
                </a:solidFill>
                <a:latin typeface="Calibri" pitchFamily="34" charset="0"/>
                <a:sym typeface="Wingdings" pitchFamily="2" charset="2"/>
              </a:rPr>
              <a:t>Это единственный путь для развития национального перестраховочного рынка, который позволит начать качественное развитие отрасли</a:t>
            </a:r>
          </a:p>
          <a:p>
            <a:pPr eaLnBrk="1" hangingPunct="1">
              <a:spcBef>
                <a:spcPct val="0"/>
              </a:spcBef>
            </a:pPr>
            <a:endParaRPr lang="ru-RU" altLang="ru-RU" sz="2000" b="0" dirty="0">
              <a:solidFill>
                <a:schemeClr val="bg2"/>
              </a:solidFill>
              <a:latin typeface="Calibri" pitchFamily="34" charset="0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b="0" dirty="0">
              <a:solidFill>
                <a:srgbClr val="008000"/>
              </a:solidFill>
              <a:latin typeface="Calibri" pitchFamily="34" charset="0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b="0" dirty="0">
              <a:solidFill>
                <a:srgbClr val="008000"/>
              </a:solidFill>
              <a:latin typeface="Calibri" pitchFamily="34" charset="0"/>
              <a:sym typeface="Wingdings" pitchFamily="2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635375" y="549275"/>
            <a:ext cx="5265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ru-RU" altLang="ru-RU" sz="2000" dirty="0">
                <a:solidFill>
                  <a:schemeClr val="bg2"/>
                </a:solidFill>
                <a:latin typeface="Calibri" pitchFamily="34" charset="0"/>
              </a:rPr>
              <a:t>Пе</a:t>
            </a:r>
            <a:r>
              <a:rPr lang="ru-RU" altLang="ru-RU" sz="2000" dirty="0">
                <a:solidFill>
                  <a:srgbClr val="00B050"/>
                </a:solidFill>
                <a:latin typeface="Calibri" pitchFamily="34" charset="0"/>
              </a:rPr>
              <a:t>ре</a:t>
            </a:r>
            <a:r>
              <a:rPr lang="ru-RU" altLang="ru-RU" sz="2000" dirty="0">
                <a:solidFill>
                  <a:schemeClr val="bg2"/>
                </a:solidFill>
                <a:latin typeface="Calibri" pitchFamily="34" charset="0"/>
              </a:rPr>
              <a:t>смотр подходов…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7852</TotalTime>
  <Words>574</Words>
  <Application>Microsoft Office PowerPoint</Application>
  <PresentationFormat>Экран (4:3)</PresentationFormat>
  <Paragraphs>118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Unity Re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igor.shekhovtsov@unityre.ru</dc:creator>
  <cp:lastModifiedBy>Igor Shekhovtsov</cp:lastModifiedBy>
  <cp:revision>697</cp:revision>
  <dcterms:created xsi:type="dcterms:W3CDTF">2006-11-13T12:26:11Z</dcterms:created>
  <dcterms:modified xsi:type="dcterms:W3CDTF">2014-09-19T05:17:59Z</dcterms:modified>
</cp:coreProperties>
</file>